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59" r:id="rId6"/>
    <p:sldId id="270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B81FD8-BF17-4CAC-94C6-AD09D143A8B7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5380809-455C-40F9-A418-7EBB489631BA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Информационно-аналитические формы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D5E822-0F23-4C77-A4D2-5086892BBD6A}" type="parTrans" cxnId="{EE263FFE-5155-480A-AD08-245B2F9B4DE8}">
      <dgm:prSet/>
      <dgm:spPr/>
      <dgm:t>
        <a:bodyPr/>
        <a:lstStyle/>
        <a:p>
          <a:endParaRPr lang="ru-RU"/>
        </a:p>
      </dgm:t>
    </dgm:pt>
    <dgm:pt modelId="{0E8C0C9D-362F-47EC-990F-348D4643D0C9}" type="sibTrans" cxnId="{EE263FFE-5155-480A-AD08-245B2F9B4DE8}">
      <dgm:prSet/>
      <dgm:spPr/>
      <dgm:t>
        <a:bodyPr/>
        <a:lstStyle/>
        <a:p>
          <a:endParaRPr lang="ru-RU"/>
        </a:p>
      </dgm:t>
    </dgm:pt>
    <dgm:pt modelId="{5CAE975B-E7E0-40AD-9665-E17DE86CF434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Анкетирование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23000C-375C-4BDB-AA7A-5AB9CA9FF03E}" type="parTrans" cxnId="{4AD61FD9-1DEC-4124-A66B-B24CF4DDC554}">
      <dgm:prSet/>
      <dgm:spPr/>
      <dgm:t>
        <a:bodyPr/>
        <a:lstStyle/>
        <a:p>
          <a:endParaRPr lang="ru-RU"/>
        </a:p>
      </dgm:t>
    </dgm:pt>
    <dgm:pt modelId="{476DCA39-849A-4DDA-BC32-018B691A31F8}" type="sibTrans" cxnId="{4AD61FD9-1DEC-4124-A66B-B24CF4DDC554}">
      <dgm:prSet/>
      <dgm:spPr/>
      <dgm:t>
        <a:bodyPr/>
        <a:lstStyle/>
        <a:p>
          <a:endParaRPr lang="ru-RU"/>
        </a:p>
      </dgm:t>
    </dgm:pt>
    <dgm:pt modelId="{09484291-BB14-460C-B422-331E2ED7F0C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Опрос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2B0C0E-46DE-4701-A568-EC8736331545}" type="parTrans" cxnId="{533E875E-B145-4F2F-A444-2BD885A690C7}">
      <dgm:prSet/>
      <dgm:spPr/>
      <dgm:t>
        <a:bodyPr/>
        <a:lstStyle/>
        <a:p>
          <a:endParaRPr lang="ru-RU"/>
        </a:p>
      </dgm:t>
    </dgm:pt>
    <dgm:pt modelId="{AEF7E694-1470-4D28-A557-8F6AC1F00E4D}" type="sibTrans" cxnId="{533E875E-B145-4F2F-A444-2BD885A690C7}">
      <dgm:prSet/>
      <dgm:spPr/>
      <dgm:t>
        <a:bodyPr/>
        <a:lstStyle/>
        <a:p>
          <a:endParaRPr lang="ru-RU"/>
        </a:p>
      </dgm:t>
    </dgm:pt>
    <dgm:pt modelId="{1F557E0F-34C7-4FBD-9B42-76B0CC0D0FD2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Интервью и беседа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1EC9F4-8415-40C7-81CE-5B76614099E0}" type="parTrans" cxnId="{E4F4365F-6F3D-4267-806C-864DA008143A}">
      <dgm:prSet/>
      <dgm:spPr/>
      <dgm:t>
        <a:bodyPr/>
        <a:lstStyle/>
        <a:p>
          <a:endParaRPr lang="ru-RU"/>
        </a:p>
      </dgm:t>
    </dgm:pt>
    <dgm:pt modelId="{57D1D0A1-1980-481A-B782-266665BFD93F}" type="sibTrans" cxnId="{E4F4365F-6F3D-4267-806C-864DA008143A}">
      <dgm:prSet/>
      <dgm:spPr/>
      <dgm:t>
        <a:bodyPr/>
        <a:lstStyle/>
        <a:p>
          <a:endParaRPr lang="ru-RU"/>
        </a:p>
      </dgm:t>
    </dgm:pt>
    <dgm:pt modelId="{B4E71C2F-AC4E-44FB-BCF2-FED488AAC34A}" type="pres">
      <dgm:prSet presAssocID="{A4B81FD8-BF17-4CAC-94C6-AD09D143A8B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B0DF17-0591-4DA8-889B-D37652906C62}" type="pres">
      <dgm:prSet presAssocID="{55380809-455C-40F9-A418-7EBB489631BA}" presName="roof" presStyleLbl="dkBgShp" presStyleIdx="0" presStyleCnt="2"/>
      <dgm:spPr/>
      <dgm:t>
        <a:bodyPr/>
        <a:lstStyle/>
        <a:p>
          <a:endParaRPr lang="ru-RU"/>
        </a:p>
      </dgm:t>
    </dgm:pt>
    <dgm:pt modelId="{4B506F1E-707B-4796-916D-8FAC886E1E90}" type="pres">
      <dgm:prSet presAssocID="{55380809-455C-40F9-A418-7EBB489631BA}" presName="pillars" presStyleCnt="0"/>
      <dgm:spPr/>
    </dgm:pt>
    <dgm:pt modelId="{B0B5BA4F-0690-440D-B4A3-3E1DBFBCE4B6}" type="pres">
      <dgm:prSet presAssocID="{55380809-455C-40F9-A418-7EBB489631BA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98F14-A3C8-4A4D-8ED3-C6D9263C756A}" type="pres">
      <dgm:prSet presAssocID="{09484291-BB14-460C-B422-331E2ED7F0C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0FC27-6E74-494D-8AD7-1900DACF0A94}" type="pres">
      <dgm:prSet presAssocID="{1F557E0F-34C7-4FBD-9B42-76B0CC0D0FD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8922A-4261-4401-BE5A-BB35C2F60AD7}" type="pres">
      <dgm:prSet presAssocID="{55380809-455C-40F9-A418-7EBB489631BA}" presName="base" presStyleLbl="dkBgShp" presStyleIdx="1" presStyleCnt="2"/>
      <dgm:spPr/>
    </dgm:pt>
  </dgm:ptLst>
  <dgm:cxnLst>
    <dgm:cxn modelId="{4AD61FD9-1DEC-4124-A66B-B24CF4DDC554}" srcId="{55380809-455C-40F9-A418-7EBB489631BA}" destId="{5CAE975B-E7E0-40AD-9665-E17DE86CF434}" srcOrd="0" destOrd="0" parTransId="{2E23000C-375C-4BDB-AA7A-5AB9CA9FF03E}" sibTransId="{476DCA39-849A-4DDA-BC32-018B691A31F8}"/>
    <dgm:cxn modelId="{E3F9EA11-4336-403C-BEEC-482B8AB4222E}" type="presOf" srcId="{5CAE975B-E7E0-40AD-9665-E17DE86CF434}" destId="{B0B5BA4F-0690-440D-B4A3-3E1DBFBCE4B6}" srcOrd="0" destOrd="0" presId="urn:microsoft.com/office/officeart/2005/8/layout/hList3"/>
    <dgm:cxn modelId="{E4F4365F-6F3D-4267-806C-864DA008143A}" srcId="{55380809-455C-40F9-A418-7EBB489631BA}" destId="{1F557E0F-34C7-4FBD-9B42-76B0CC0D0FD2}" srcOrd="2" destOrd="0" parTransId="{871EC9F4-8415-40C7-81CE-5B76614099E0}" sibTransId="{57D1D0A1-1980-481A-B782-266665BFD93F}"/>
    <dgm:cxn modelId="{533E875E-B145-4F2F-A444-2BD885A690C7}" srcId="{55380809-455C-40F9-A418-7EBB489631BA}" destId="{09484291-BB14-460C-B422-331E2ED7F0CD}" srcOrd="1" destOrd="0" parTransId="{F92B0C0E-46DE-4701-A568-EC8736331545}" sibTransId="{AEF7E694-1470-4D28-A557-8F6AC1F00E4D}"/>
    <dgm:cxn modelId="{C2F83961-67DF-47A5-A1DE-3F101144A1C6}" type="presOf" srcId="{55380809-455C-40F9-A418-7EBB489631BA}" destId="{67B0DF17-0591-4DA8-889B-D37652906C62}" srcOrd="0" destOrd="0" presId="urn:microsoft.com/office/officeart/2005/8/layout/hList3"/>
    <dgm:cxn modelId="{EE263FFE-5155-480A-AD08-245B2F9B4DE8}" srcId="{A4B81FD8-BF17-4CAC-94C6-AD09D143A8B7}" destId="{55380809-455C-40F9-A418-7EBB489631BA}" srcOrd="0" destOrd="0" parTransId="{32D5E822-0F23-4C77-A4D2-5086892BBD6A}" sibTransId="{0E8C0C9D-362F-47EC-990F-348D4643D0C9}"/>
    <dgm:cxn modelId="{AEC9DB8B-F2F3-49CB-BDD5-3B4B1E2FD49F}" type="presOf" srcId="{09484291-BB14-460C-B422-331E2ED7F0CD}" destId="{DCA98F14-A3C8-4A4D-8ED3-C6D9263C756A}" srcOrd="0" destOrd="0" presId="urn:microsoft.com/office/officeart/2005/8/layout/hList3"/>
    <dgm:cxn modelId="{D3C4E989-8D38-43CC-878F-0773E4651E1E}" type="presOf" srcId="{A4B81FD8-BF17-4CAC-94C6-AD09D143A8B7}" destId="{B4E71C2F-AC4E-44FB-BCF2-FED488AAC34A}" srcOrd="0" destOrd="0" presId="urn:microsoft.com/office/officeart/2005/8/layout/hList3"/>
    <dgm:cxn modelId="{13BF7623-5CEA-4B81-A3E4-8A74EC2588B2}" type="presOf" srcId="{1F557E0F-34C7-4FBD-9B42-76B0CC0D0FD2}" destId="{D820FC27-6E74-494D-8AD7-1900DACF0A94}" srcOrd="0" destOrd="0" presId="urn:microsoft.com/office/officeart/2005/8/layout/hList3"/>
    <dgm:cxn modelId="{74F47CA0-3DCC-434F-BF80-D312846C6E61}" type="presParOf" srcId="{B4E71C2F-AC4E-44FB-BCF2-FED488AAC34A}" destId="{67B0DF17-0591-4DA8-889B-D37652906C62}" srcOrd="0" destOrd="0" presId="urn:microsoft.com/office/officeart/2005/8/layout/hList3"/>
    <dgm:cxn modelId="{17859484-B202-4FBD-8E48-350B55E7C898}" type="presParOf" srcId="{B4E71C2F-AC4E-44FB-BCF2-FED488AAC34A}" destId="{4B506F1E-707B-4796-916D-8FAC886E1E90}" srcOrd="1" destOrd="0" presId="urn:microsoft.com/office/officeart/2005/8/layout/hList3"/>
    <dgm:cxn modelId="{9528DA9E-FEA2-465C-A5D3-D647C32E9EA8}" type="presParOf" srcId="{4B506F1E-707B-4796-916D-8FAC886E1E90}" destId="{B0B5BA4F-0690-440D-B4A3-3E1DBFBCE4B6}" srcOrd="0" destOrd="0" presId="urn:microsoft.com/office/officeart/2005/8/layout/hList3"/>
    <dgm:cxn modelId="{7A03E072-ECC9-4420-8FCE-E58C7F4E4E4E}" type="presParOf" srcId="{4B506F1E-707B-4796-916D-8FAC886E1E90}" destId="{DCA98F14-A3C8-4A4D-8ED3-C6D9263C756A}" srcOrd="1" destOrd="0" presId="urn:microsoft.com/office/officeart/2005/8/layout/hList3"/>
    <dgm:cxn modelId="{B540E892-2405-4ABA-A950-273E7A634BBD}" type="presParOf" srcId="{4B506F1E-707B-4796-916D-8FAC886E1E90}" destId="{D820FC27-6E74-494D-8AD7-1900DACF0A94}" srcOrd="2" destOrd="0" presId="urn:microsoft.com/office/officeart/2005/8/layout/hList3"/>
    <dgm:cxn modelId="{8E247D04-3873-4D03-B0C4-BC9169FE37C6}" type="presParOf" srcId="{B4E71C2F-AC4E-44FB-BCF2-FED488AAC34A}" destId="{51A8922A-4261-4401-BE5A-BB35C2F60AD7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175351" cy="1793167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взаимодействия с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 в соответствии с требованиями ФГОС</a:t>
            </a:r>
            <a:endParaRPr lang="ru-RU" sz="32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221088"/>
            <a:ext cx="6984776" cy="127961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Подготовила: Старший воспитатель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Манухина Наталья Сергеевна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МБДОУ №5 «8 МАРТА»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827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208912" cy="4752528"/>
          </a:xfrm>
        </p:spPr>
        <p:txBody>
          <a:bodyPr>
            <a:noAutofit/>
          </a:bodyPr>
          <a:lstStyle/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Формы взаимодействия ДОУ и семьи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23762751"/>
              </p:ext>
            </p:extLst>
          </p:nvPr>
        </p:nvGraphicFramePr>
        <p:xfrm>
          <a:off x="179512" y="1196752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48360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094674" y="1285851"/>
            <a:ext cx="1853591" cy="86930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Формы взаимодействия ДОУ и семьи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познавательные формы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74640" y="1271224"/>
            <a:ext cx="1969368" cy="8839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лекция</a:t>
            </a:r>
            <a:endParaRPr lang="ru-RU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51520" y="2457280"/>
            <a:ext cx="2088232" cy="79700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симпозиум</a:t>
            </a:r>
            <a:endParaRPr lang="ru-RU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709150" y="2457280"/>
            <a:ext cx="1934858" cy="79700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дебаты</a:t>
            </a:r>
            <a:endParaRPr lang="ru-RU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5076057" y="2426579"/>
            <a:ext cx="1872208" cy="8277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конференция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240753"/>
            <a:ext cx="20882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практикум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08304" y="1271224"/>
            <a:ext cx="16561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Круглый стол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08304" y="2457280"/>
            <a:ext cx="1656184" cy="827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Общее собрание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3573016"/>
            <a:ext cx="208823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Вечера вопросов и ответов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09150" y="3542561"/>
            <a:ext cx="1934858" cy="7505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Родительские вечера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76057" y="3573017"/>
            <a:ext cx="18722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Родительские чтения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08303" y="3542561"/>
            <a:ext cx="1656185" cy="7505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Родительский тренинг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51520" y="4581128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Педагогическая беседа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631626" y="4596792"/>
            <a:ext cx="1934858" cy="9517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Семейная гостиная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36721" y="4524930"/>
            <a:ext cx="18888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Клубы для родителей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308303" y="4596792"/>
            <a:ext cx="1640579" cy="9361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Дни добрых дел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5312" y="5877272"/>
            <a:ext cx="2084439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День открытых дверей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83768" y="5877272"/>
            <a:ext cx="23042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Ознакомительные дни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2040" y="5877272"/>
            <a:ext cx="1993569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Эпизодические посещения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164289" y="5877272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Деловые игры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13928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208912" cy="4752528"/>
          </a:xfrm>
        </p:spPr>
        <p:txBody>
          <a:bodyPr>
            <a:noAutofit/>
          </a:bodyPr>
          <a:lstStyle/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Формы взаимодействия ДОУ и семьи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досуговые формы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80920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Праздники, утренники, мероприятия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212976"/>
            <a:ext cx="8280920" cy="15121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Выставки работ родителей и детей, семейные вернисажи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725144"/>
            <a:ext cx="82809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Совместные походы и экскурсии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0223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208912" cy="4752528"/>
          </a:xfrm>
        </p:spPr>
        <p:txBody>
          <a:bodyPr>
            <a:noAutofit/>
          </a:bodyPr>
          <a:lstStyle/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Формы взаимодействия ДОУ и семьи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письменные формы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80920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Еженедельные записки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7762" y="2924944"/>
            <a:ext cx="8280920" cy="1008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Неформальные записки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7762" y="3933056"/>
            <a:ext cx="828092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Личные блокноты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5301208"/>
            <a:ext cx="8251138" cy="122413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Письменные отчёты о развитии ребёнка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0515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85852" y="2786058"/>
            <a:ext cx="7462612" cy="3523262"/>
          </a:xfrm>
        </p:spPr>
        <p:txBody>
          <a:bodyPr>
            <a:noAutofit/>
          </a:bodyPr>
          <a:lstStyle/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Формы взаимодействия ДОУ и семьи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наглядно-информационные формы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275929" cy="21962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Информационно-ознакомительные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2771" y="3897052"/>
            <a:ext cx="8310702" cy="19442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Информационно-просветительские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771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208912" cy="4752528"/>
          </a:xfrm>
        </p:spPr>
        <p:txBody>
          <a:bodyPr>
            <a:noAutofit/>
          </a:bodyPr>
          <a:lstStyle/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882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773" y="357166"/>
            <a:ext cx="8275929" cy="595215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внедрения ФГОС в работе с родителями должно стать создание эффективной модели сотрудничества, основанной на личностно-ориентированной модели взаимодействия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0944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496944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324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 1.7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43000" y="2643182"/>
            <a:ext cx="6929462" cy="309007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14488"/>
            <a:ext cx="7991178" cy="478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Стандарт </a:t>
            </a:r>
            <a:r>
              <a:rPr lang="ru-RU" sz="3600" b="1" i="1" dirty="0">
                <a:solidFill>
                  <a:srgbClr val="002060"/>
                </a:solidFill>
              </a:rPr>
              <a:t>является основой для оказания помощи родителям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</a:t>
            </a:r>
          </a:p>
        </p:txBody>
      </p:sp>
    </p:spTree>
    <p:extLst>
      <p:ext uri="{BB962C8B-B14F-4D97-AF65-F5344CB8AC3E}">
        <p14:creationId xmlns="" xmlns:p14="http://schemas.microsoft.com/office/powerpoint/2010/main" val="136285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48615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САД-СЕМЬЯ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755576" y="5214950"/>
            <a:ext cx="1101780" cy="67149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endParaRPr lang="ru-RU" sz="2800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2800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14612" y="3000372"/>
            <a:ext cx="352839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Личностно-развивающий и гуманистический принцип взаимодействия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0034" y="2357430"/>
            <a:ext cx="2606319" cy="11934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072198" y="2428868"/>
            <a:ext cx="2420334" cy="11979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571737" y="5000636"/>
            <a:ext cx="328614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Педагогические работники</a:t>
            </a:r>
            <a:endParaRPr lang="ru-RU" dirty="0"/>
          </a:p>
        </p:txBody>
      </p:sp>
      <p:sp>
        <p:nvSpPr>
          <p:cNvPr id="11" name="Выгнутая влево стрелка 10"/>
          <p:cNvSpPr/>
          <p:nvPr/>
        </p:nvSpPr>
        <p:spPr>
          <a:xfrm rot="20577392">
            <a:off x="966463" y="3353343"/>
            <a:ext cx="1381016" cy="29022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 rot="2051323">
            <a:off x="6348792" y="3449116"/>
            <a:ext cx="1572154" cy="32477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571736" y="1785926"/>
            <a:ext cx="4265170" cy="72133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665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964488" cy="792088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3600" dirty="0" smtClean="0"/>
              <a:t>Принципы дошкольного образования п.1.4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208912" cy="4824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0" y="1785926"/>
            <a:ext cx="4643470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Сотрудничество организации с семьёй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3357554" y="3429000"/>
            <a:ext cx="4500594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Приобщение детей к социокультурным нормам, ТРАДИЦИЯМ СЕМЬИ, ОБЩЕСТВА, ГОСУАРСТВА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91081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500042"/>
            <a:ext cx="8208912" cy="5809278"/>
          </a:xfrm>
        </p:spPr>
        <p:txBody>
          <a:bodyPr>
            <a:noAutofit/>
          </a:bodyPr>
          <a:lstStyle/>
          <a:p>
            <a:pPr algn="l"/>
            <a:endParaRPr lang="ru-RU" sz="2400" i="1" dirty="0" smtClean="0"/>
          </a:p>
          <a:p>
            <a:pPr algn="l"/>
            <a:endParaRPr lang="ru-RU" sz="2400" i="1" dirty="0" smtClean="0"/>
          </a:p>
          <a:p>
            <a:pPr algn="l"/>
            <a:endParaRPr lang="ru-RU" sz="2400" i="1" dirty="0" smtClean="0"/>
          </a:p>
          <a:p>
            <a:pPr algn="l"/>
            <a:r>
              <a:rPr lang="ru-RU" sz="2400" i="1" dirty="0" smtClean="0"/>
              <a:t>1.Объединение обучения и воспитания в целостный образовательный процесс на основе духовно-нравственных социокультурных ценностей и принятых в обществе правил и норм поведения в интересах человека, семьи, общества</a:t>
            </a:r>
          </a:p>
          <a:p>
            <a:pPr algn="l"/>
            <a:endParaRPr lang="ru-RU" sz="2400" i="1" dirty="0"/>
          </a:p>
          <a:p>
            <a:pPr algn="l"/>
            <a:r>
              <a:rPr lang="ru-RU" sz="2400" i="1" dirty="0" smtClean="0"/>
              <a:t>2.Обеспечение психолого-педагогической поддержки семьи и повышение компетентности родителей (законных представителей) в вопросах развития и образования. Охраны и укрепления здоровья детей</a:t>
            </a:r>
            <a:endParaRPr lang="ru-RU" sz="2400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Стандарт решает следующие задачи п.1.6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184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8501122" cy="5094898"/>
          </a:xfrm>
        </p:spPr>
        <p:txBody>
          <a:bodyPr>
            <a:noAutofit/>
          </a:bodyPr>
          <a:lstStyle/>
          <a:p>
            <a:pPr algn="l"/>
            <a:endParaRPr lang="ru-RU" sz="2400" b="1" i="1" u="sng" dirty="0" smtClean="0"/>
          </a:p>
          <a:p>
            <a:pPr algn="l"/>
            <a:endParaRPr lang="ru-RU" sz="2400" b="1" i="1" u="sng" dirty="0" smtClean="0"/>
          </a:p>
          <a:p>
            <a:pPr algn="l"/>
            <a:r>
              <a:rPr lang="ru-RU" sz="2400" b="1" i="1" u="sng" dirty="0" smtClean="0"/>
              <a:t>В содержательном разделе Программы должны быть представлены:</a:t>
            </a:r>
          </a:p>
          <a:p>
            <a:pPr algn="l"/>
            <a:r>
              <a:rPr lang="ru-RU" sz="2400" i="1" dirty="0" smtClean="0">
                <a:solidFill>
                  <a:srgbClr val="00B050"/>
                </a:solidFill>
              </a:rPr>
              <a:t>Особенности взаимодействия педагогического коллектива с семьями воспитанников</a:t>
            </a:r>
          </a:p>
          <a:p>
            <a:pPr algn="l"/>
            <a:r>
              <a:rPr lang="ru-RU" sz="2400" b="1" i="1" u="sng" dirty="0" smtClean="0">
                <a:solidFill>
                  <a:schemeClr val="tx2">
                    <a:lumMod val="75000"/>
                  </a:schemeClr>
                </a:solidFill>
              </a:rPr>
              <a:t>Часть Программы, формируемая участниками образовательных отношений должно учитывать образовательные потребности,  мотивы детей, членов их семей, педагогов.</a:t>
            </a:r>
          </a:p>
          <a:p>
            <a:pPr algn="l"/>
            <a:r>
              <a:rPr lang="ru-RU" sz="2400" b="1" i="1" u="sng" dirty="0" smtClean="0">
                <a:solidFill>
                  <a:srgbClr val="00B0F0"/>
                </a:solidFill>
              </a:rPr>
              <a:t>Дополнительный раздел программы должен содержать краткую презентацию, ориентированную на родителей и доступную для ознакомления</a:t>
            </a:r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Требования к структуре ООП ДО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4658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857232"/>
            <a:ext cx="8352928" cy="5452088"/>
          </a:xfrm>
        </p:spPr>
        <p:txBody>
          <a:bodyPr>
            <a:no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</a:rPr>
              <a:t>П.3.1.Требования к образовательной среде</a:t>
            </a:r>
          </a:p>
          <a:p>
            <a:pPr algn="ctr"/>
            <a:endParaRPr lang="ru-RU" sz="2400" b="1" i="1" u="sng" dirty="0" smtClean="0">
              <a:solidFill>
                <a:srgbClr val="00B0F0"/>
              </a:solidFill>
            </a:endParaRPr>
          </a:p>
          <a:p>
            <a:pPr algn="ctr"/>
            <a:r>
              <a:rPr lang="ru-RU" sz="2400" b="1" i="1" u="sng" dirty="0" smtClean="0">
                <a:solidFill>
                  <a:srgbClr val="002060"/>
                </a:solidFill>
              </a:rPr>
              <a:t>П.3.2.1Психолого-педагогические условия</a:t>
            </a:r>
          </a:p>
          <a:p>
            <a:pPr algn="ctr"/>
            <a:endParaRPr lang="ru-RU" sz="2400" b="1" i="1" u="sng" dirty="0" smtClean="0">
              <a:solidFill>
                <a:srgbClr val="00B0F0"/>
              </a:solidFill>
            </a:endParaRPr>
          </a:p>
          <a:p>
            <a:pPr algn="ctr"/>
            <a:endParaRPr lang="ru-RU" sz="2400" b="1" i="1" u="sng" dirty="0" smtClean="0">
              <a:solidFill>
                <a:srgbClr val="00B0F0"/>
              </a:solidFill>
            </a:endParaRPr>
          </a:p>
          <a:p>
            <a:pPr algn="ctr"/>
            <a:r>
              <a:rPr lang="ru-RU" sz="2400" b="1" i="1" u="sng" dirty="0" smtClean="0">
                <a:solidFill>
                  <a:srgbClr val="002060"/>
                </a:solidFill>
              </a:rPr>
              <a:t>П.3.2.5Условия создания социальной ситуации</a:t>
            </a:r>
          </a:p>
          <a:p>
            <a:pPr algn="ctr"/>
            <a:endParaRPr lang="ru-RU" sz="2400" b="1" i="1" u="sng" dirty="0">
              <a:solidFill>
                <a:srgbClr val="00B0F0"/>
              </a:solidFill>
            </a:endParaRPr>
          </a:p>
          <a:p>
            <a:pPr algn="ctr"/>
            <a:endParaRPr lang="ru-RU" sz="2400" b="1" i="1" u="sng" dirty="0" smtClean="0">
              <a:solidFill>
                <a:srgbClr val="00B0F0"/>
              </a:solidFill>
            </a:endParaRPr>
          </a:p>
          <a:p>
            <a:pPr algn="ctr"/>
            <a:endParaRPr lang="ru-RU" sz="2400" b="1" i="1" u="sng" dirty="0" smtClean="0">
              <a:solidFill>
                <a:srgbClr val="00B0F0"/>
              </a:solidFill>
            </a:endParaRPr>
          </a:p>
          <a:p>
            <a:pPr algn="ctr"/>
            <a:r>
              <a:rPr lang="ru-RU" sz="2400" b="1" i="1" u="sng" dirty="0" smtClean="0">
                <a:solidFill>
                  <a:srgbClr val="002060"/>
                </a:solidFill>
              </a:rPr>
              <a:t>П.3.2.6 Условия для консультирования родителей</a:t>
            </a:r>
          </a:p>
          <a:p>
            <a:pPr algn="ctr"/>
            <a:endParaRPr lang="ru-RU" sz="2400" b="1" i="1" u="sng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88290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Требования к условиям реализации ООП ДО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142976" y="1214422"/>
            <a:ext cx="7286676" cy="720080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Создаются условия для участия родителей в образовательной деятельности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 rot="10800000" flipV="1">
            <a:off x="571472" y="2357430"/>
            <a:ext cx="8172908" cy="874769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родителей в воспитании детей, охране и укреплении  их здоровья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85786" y="3929066"/>
            <a:ext cx="7895536" cy="9406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Общение с родителями по вопросам образования ребёнка, непосредственное вовлечение их в образовательную деятельность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472" y="5572140"/>
            <a:ext cx="8172908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Консультирование родителей по вопросам образования и охраны жизни и здоровья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43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208912" cy="4752528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1.Предоставления информации о Программе семье и всем заинтересованным лицам, вовлечённым в образовательную деятельность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2.Для взрослых по поиску, использованию материалов, обеспечивающих реализацию Программы, в том числе  в информационной среде.</a:t>
            </a:r>
          </a:p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3.Для обсуждения с родителями (законными представителями) детей вопросов, связанных с реализацией Программы</a:t>
            </a:r>
          </a:p>
          <a:p>
            <a:pPr algn="l"/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Дошкольная организация создаёт возможности для: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703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8604448" cy="4968552"/>
          </a:xfrm>
        </p:spPr>
        <p:txBody>
          <a:bodyPr>
            <a:noAutofit/>
          </a:bodyPr>
          <a:lstStyle/>
          <a:p>
            <a:pPr algn="l"/>
            <a:r>
              <a:rPr lang="ru-RU" sz="2400" b="1" i="1" u="sng" dirty="0" smtClean="0">
                <a:solidFill>
                  <a:srgbClr val="002060"/>
                </a:solidFill>
              </a:rPr>
              <a:t>Настоящие требования являются ориентирами для</a:t>
            </a:r>
          </a:p>
          <a:p>
            <a:pPr algn="l"/>
            <a:endParaRPr lang="ru-RU" sz="2400" b="1" i="1" u="sng" dirty="0">
              <a:solidFill>
                <a:srgbClr val="002060"/>
              </a:solidFill>
            </a:endParaRPr>
          </a:p>
          <a:p>
            <a:pPr algn="l"/>
            <a:endParaRPr lang="ru-RU" sz="2400" b="1" i="1" u="sng" dirty="0" smtClean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Требования к результатам освоения ООП ДО</a:t>
            </a:r>
            <a:endParaRPr lang="ru-RU" sz="3600" dirty="0">
              <a:solidFill>
                <a:srgbClr val="002060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287493" y="2132856"/>
            <a:ext cx="1652659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70246">
            <a:off x="2936340" y="2381762"/>
            <a:ext cx="1542229" cy="799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7584" y="3405281"/>
            <a:ext cx="2664296" cy="1336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Взаимодействия с семьями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3429000"/>
            <a:ext cx="2698538" cy="1313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Информирования родителей (законных представителей)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8065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320</TotalTime>
  <Words>457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Организация  взаимодействия с родителями в соответствии с требованиями ФГОС</vt:lpstr>
      <vt:lpstr> П 1.7 </vt:lpstr>
      <vt:lpstr>САД-СЕМЬЯ</vt:lpstr>
      <vt:lpstr>Принципы дошкольного образования п.1.4</vt:lpstr>
      <vt:lpstr>Стандарт решает следующие задачи п.1.6</vt:lpstr>
      <vt:lpstr>Требования к структуре ООП ДО</vt:lpstr>
      <vt:lpstr>Требования к условиям реализации ООП ДО</vt:lpstr>
      <vt:lpstr>Дошкольная организация создаёт возможности для:</vt:lpstr>
      <vt:lpstr>Требования к результатам освоения ООП ДО</vt:lpstr>
      <vt:lpstr>Формы взаимодействия ДОУ и семьи</vt:lpstr>
      <vt:lpstr>Формы взаимодействия ДОУ и семьи познавательные формы</vt:lpstr>
      <vt:lpstr>Формы взаимодействия ДОУ и семьи досуговые формы</vt:lpstr>
      <vt:lpstr>Формы взаимодействия ДОУ и семьи письменные формы</vt:lpstr>
      <vt:lpstr>Формы взаимодействия ДОУ и семьи наглядно-информационные формы</vt:lpstr>
      <vt:lpstr>Слайд 15</vt:lpstr>
      <vt:lpstr> 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родителями в соответствии с требованиями ФГОС</dc:title>
  <cp:lastModifiedBy>Наталья</cp:lastModifiedBy>
  <cp:revision>19</cp:revision>
  <dcterms:modified xsi:type="dcterms:W3CDTF">2014-12-17T11:55:10Z</dcterms:modified>
</cp:coreProperties>
</file>